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4" r:id="rId1"/>
  </p:sldMasterIdLst>
  <p:notesMasterIdLst>
    <p:notesMasterId r:id="rId19"/>
  </p:notesMasterIdLst>
  <p:sldIdLst>
    <p:sldId id="256" r:id="rId2"/>
    <p:sldId id="286" r:id="rId3"/>
    <p:sldId id="281" r:id="rId4"/>
    <p:sldId id="288" r:id="rId5"/>
    <p:sldId id="290" r:id="rId6"/>
    <p:sldId id="287" r:id="rId7"/>
    <p:sldId id="276" r:id="rId8"/>
    <p:sldId id="282" r:id="rId9"/>
    <p:sldId id="283" r:id="rId10"/>
    <p:sldId id="285" r:id="rId11"/>
    <p:sldId id="284" r:id="rId12"/>
    <p:sldId id="264" r:id="rId13"/>
    <p:sldId id="277" r:id="rId14"/>
    <p:sldId id="273" r:id="rId15"/>
    <p:sldId id="279" r:id="rId16"/>
    <p:sldId id="266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7BCFF"/>
    <a:srgbClr val="010000"/>
    <a:srgbClr val="4CE4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qingxu:Desktop:159students:C_match%20graph_color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qingxu:Desktop:159students:C_match%20graph_color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qingxu:Desktop:159students:C_match%20graph_color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qingxu:Desktop:159students:C_match%20graph_color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qingxu:Desktop:159students:C_match%20graph_colore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qingxu:Desktop:159students:C_match%20graph_color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qingxu:Desktop:Fall_2011_study:data:rubric%20data_graph_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Useful    Description                          (a)</a:t>
            </a:r>
          </a:p>
        </c:rich>
      </c:tx>
      <c:layout>
        <c:manualLayout>
          <c:xMode val="edge"/>
          <c:yMode val="edge"/>
          <c:x val="0.327907919960709"/>
          <c:y val="0.0341725315309038"/>
        </c:manualLayout>
      </c:layout>
    </c:title>
    <c:plotArea>
      <c:layout>
        <c:manualLayout>
          <c:layoutTarget val="inner"/>
          <c:xMode val="edge"/>
          <c:yMode val="edge"/>
          <c:x val="0.128205195085676"/>
          <c:y val="0.168889072145261"/>
          <c:w val="0.717949092479787"/>
          <c:h val="0.595556201775393"/>
        </c:manualLayout>
      </c:layout>
      <c:lineChart>
        <c:grouping val="standard"/>
        <c:ser>
          <c:idx val="0"/>
          <c:order val="0"/>
          <c:tx>
            <c:strRef>
              <c:f>'C match_combined data point'!$BY$63</c:f>
              <c:strCache>
                <c:ptCount val="1"/>
                <c:pt idx="0">
                  <c:v>FC</c:v>
                </c:pt>
              </c:strCache>
            </c:strRef>
          </c:tx>
          <c:spPr>
            <a:ln w="31750">
              <a:solidFill>
                <a:srgbClr val="3366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'C match_combined data point'!$BZ$65:$CE$65</c:f>
                <c:numCache>
                  <c:formatCode>General</c:formatCode>
                  <c:ptCount val="6"/>
                  <c:pt idx="0">
                    <c:v>0.12</c:v>
                  </c:pt>
                  <c:pt idx="1">
                    <c:v>0.24</c:v>
                  </c:pt>
                  <c:pt idx="2">
                    <c:v>0.18</c:v>
                  </c:pt>
                  <c:pt idx="3">
                    <c:v>0.19</c:v>
                  </c:pt>
                  <c:pt idx="4">
                    <c:v>0.13</c:v>
                  </c:pt>
                </c:numCache>
              </c:numRef>
            </c:plus>
            <c:minus>
              <c:numRef>
                <c:f>'C match_combined data point'!$BZ$65:$CE$65</c:f>
                <c:numCache>
                  <c:formatCode>General</c:formatCode>
                  <c:ptCount val="6"/>
                  <c:pt idx="0">
                    <c:v>0.12</c:v>
                  </c:pt>
                  <c:pt idx="1">
                    <c:v>0.24</c:v>
                  </c:pt>
                  <c:pt idx="2">
                    <c:v>0.18</c:v>
                  </c:pt>
                  <c:pt idx="3">
                    <c:v>0.19</c:v>
                  </c:pt>
                  <c:pt idx="4">
                    <c:v>0.13</c:v>
                  </c:pt>
                </c:numCache>
              </c:numRef>
            </c:minus>
          </c:errBars>
          <c:cat>
            <c:strRef>
              <c:f>'C match_combined data point'!$BZ$62:$CE$62</c:f>
              <c:strCache>
                <c:ptCount val="5"/>
                <c:pt idx="0">
                  <c:v>Quiz1</c:v>
                </c:pt>
                <c:pt idx="1">
                  <c:v>Quiz2</c:v>
                </c:pt>
                <c:pt idx="2">
                  <c:v>Quiz3</c:v>
                </c:pt>
                <c:pt idx="3">
                  <c:v>Quiz4</c:v>
                </c:pt>
                <c:pt idx="4">
                  <c:v>Final</c:v>
                </c:pt>
              </c:strCache>
            </c:strRef>
          </c:cat>
          <c:val>
            <c:numRef>
              <c:f>'C match_combined data point'!$BZ$63:$CE$63</c:f>
              <c:numCache>
                <c:formatCode>0.0</c:formatCode>
                <c:ptCount val="6"/>
                <c:pt idx="0">
                  <c:v>4.6</c:v>
                </c:pt>
                <c:pt idx="1">
                  <c:v>4.1</c:v>
                </c:pt>
                <c:pt idx="2">
                  <c:v>3.5</c:v>
                </c:pt>
                <c:pt idx="3">
                  <c:v>3.9</c:v>
                </c:pt>
                <c:pt idx="4">
                  <c:v>4.6</c:v>
                </c:pt>
              </c:numCache>
            </c:numRef>
          </c:val>
        </c:ser>
        <c:ser>
          <c:idx val="4"/>
          <c:order val="1"/>
          <c:tx>
            <c:strRef>
              <c:f>'C match_combined data point'!$BY$64</c:f>
              <c:strCache>
                <c:ptCount val="1"/>
                <c:pt idx="0">
                  <c:v>LC</c:v>
                </c:pt>
              </c:strCache>
            </c:strRef>
          </c:tx>
          <c:spPr>
            <a:ln w="31750">
              <a:solidFill>
                <a:schemeClr val="accent6"/>
              </a:solidFill>
              <a:prstDash val="sysDot"/>
            </a:ln>
          </c:spPr>
          <c:marker>
            <c:symbol val="triangle"/>
            <c:size val="9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'C match_combined data point'!$BZ$66:$CE$66</c:f>
                <c:numCache>
                  <c:formatCode>General</c:formatCode>
                  <c:ptCount val="6"/>
                  <c:pt idx="0">
                    <c:v>0.14</c:v>
                  </c:pt>
                  <c:pt idx="1">
                    <c:v>0.3</c:v>
                  </c:pt>
                  <c:pt idx="2">
                    <c:v>0.21</c:v>
                  </c:pt>
                  <c:pt idx="3">
                    <c:v>0.23</c:v>
                  </c:pt>
                  <c:pt idx="4">
                    <c:v>0.2</c:v>
                  </c:pt>
                </c:numCache>
              </c:numRef>
            </c:plus>
            <c:minus>
              <c:numRef>
                <c:f>'C match_combined data point'!$BZ$66:$CE$66</c:f>
                <c:numCache>
                  <c:formatCode>General</c:formatCode>
                  <c:ptCount val="6"/>
                  <c:pt idx="0">
                    <c:v>0.14</c:v>
                  </c:pt>
                  <c:pt idx="1">
                    <c:v>0.3</c:v>
                  </c:pt>
                  <c:pt idx="2">
                    <c:v>0.21</c:v>
                  </c:pt>
                  <c:pt idx="3">
                    <c:v>0.23</c:v>
                  </c:pt>
                  <c:pt idx="4">
                    <c:v>0.2</c:v>
                  </c:pt>
                </c:numCache>
              </c:numRef>
            </c:minus>
          </c:errBars>
          <c:cat>
            <c:strRef>
              <c:f>'C match_combined data point'!$BZ$62:$CE$62</c:f>
              <c:strCache>
                <c:ptCount val="5"/>
                <c:pt idx="0">
                  <c:v>Quiz1</c:v>
                </c:pt>
                <c:pt idx="1">
                  <c:v>Quiz2</c:v>
                </c:pt>
                <c:pt idx="2">
                  <c:v>Quiz3</c:v>
                </c:pt>
                <c:pt idx="3">
                  <c:v>Quiz4</c:v>
                </c:pt>
                <c:pt idx="4">
                  <c:v>Final</c:v>
                </c:pt>
              </c:strCache>
            </c:strRef>
          </c:cat>
          <c:val>
            <c:numRef>
              <c:f>'C match_combined data point'!$BZ$64:$CE$64</c:f>
              <c:numCache>
                <c:formatCode>General</c:formatCode>
                <c:ptCount val="6"/>
                <c:pt idx="0">
                  <c:v>4.7</c:v>
                </c:pt>
                <c:pt idx="1">
                  <c:v>4.0</c:v>
                </c:pt>
                <c:pt idx="2">
                  <c:v>3.1</c:v>
                </c:pt>
                <c:pt idx="3">
                  <c:v>3.8</c:v>
                </c:pt>
                <c:pt idx="4">
                  <c:v>4.0</c:v>
                </c:pt>
              </c:numCache>
            </c:numRef>
          </c:val>
        </c:ser>
        <c:marker val="1"/>
        <c:axId val="70123816"/>
        <c:axId val="70109704"/>
      </c:lineChart>
      <c:catAx>
        <c:axId val="70123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700" baseline="0"/>
                </a:pPr>
                <a:r>
                  <a:rPr lang="en-US" sz="1700" baseline="0"/>
                  <a:t>Exam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700" baseline="0"/>
            </a:pPr>
            <a:endParaRPr lang="en-US"/>
          </a:p>
        </c:txPr>
        <c:crossAx val="70109704"/>
        <c:crosses val="autoZero"/>
        <c:auto val="1"/>
        <c:lblAlgn val="ctr"/>
        <c:lblOffset val="100"/>
        <c:noMultiLvlLbl val="1"/>
      </c:catAx>
      <c:valAx>
        <c:axId val="70109704"/>
        <c:scaling>
          <c:orientation val="minMax"/>
          <c:max val="5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/>
                  <a:t>Rubric Scores </a:t>
                </a:r>
              </a:p>
            </c:rich>
          </c:tx>
          <c:layout/>
        </c:title>
        <c:numFmt formatCode="0.0" sourceLinked="0"/>
        <c:tickLblPos val="nextTo"/>
        <c:txPr>
          <a:bodyPr rot="0" vert="horz"/>
          <a:lstStyle/>
          <a:p>
            <a:pPr>
              <a:defRPr sz="1700" baseline="0"/>
            </a:pPr>
            <a:endParaRPr lang="en-US"/>
          </a:p>
        </c:txPr>
        <c:crossAx val="70123816"/>
        <c:crosses val="autoZero"/>
        <c:crossBetween val="between"/>
        <c:majorUnit val="1.0"/>
      </c:valAx>
    </c:plotArea>
    <c:legend>
      <c:legendPos val="r"/>
      <c:layout>
        <c:manualLayout>
          <c:xMode val="edge"/>
          <c:yMode val="edge"/>
          <c:x val="0.853304775259257"/>
          <c:y val="0.302733955821894"/>
          <c:w val="0.106958959675495"/>
          <c:h val="0.171219568326402"/>
        </c:manualLayout>
      </c:layout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Physics   Approach                            (b)</a:t>
            </a:r>
          </a:p>
        </c:rich>
      </c:tx>
      <c:layout>
        <c:manualLayout>
          <c:xMode val="edge"/>
          <c:yMode val="edge"/>
          <c:x val="0.341992387937809"/>
          <c:y val="0.0341725315309038"/>
        </c:manualLayout>
      </c:layout>
    </c:title>
    <c:plotArea>
      <c:layout>
        <c:manualLayout>
          <c:layoutTarget val="inner"/>
          <c:xMode val="edge"/>
          <c:yMode val="edge"/>
          <c:x val="0.128205195085676"/>
          <c:y val="0.168889072145261"/>
          <c:w val="0.717949092479787"/>
          <c:h val="0.595556201775393"/>
        </c:manualLayout>
      </c:layout>
      <c:lineChart>
        <c:grouping val="standard"/>
        <c:ser>
          <c:idx val="0"/>
          <c:order val="0"/>
          <c:tx>
            <c:strRef>
              <c:f>'C match_combined data point'!$BY$70</c:f>
              <c:strCache>
                <c:ptCount val="1"/>
                <c:pt idx="0">
                  <c:v>FC</c:v>
                </c:pt>
              </c:strCache>
            </c:strRef>
          </c:tx>
          <c:spPr>
            <a:ln w="31750">
              <a:solidFill>
                <a:srgbClr val="3366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'C match_combined data point'!$BZ$72:$CE$72</c:f>
                <c:numCache>
                  <c:formatCode>General</c:formatCode>
                  <c:ptCount val="6"/>
                  <c:pt idx="0">
                    <c:v>0.28</c:v>
                  </c:pt>
                  <c:pt idx="1">
                    <c:v>0.15</c:v>
                  </c:pt>
                  <c:pt idx="2">
                    <c:v>0.17</c:v>
                  </c:pt>
                  <c:pt idx="3">
                    <c:v>0.36</c:v>
                  </c:pt>
                  <c:pt idx="4">
                    <c:v>0.15</c:v>
                  </c:pt>
                </c:numCache>
              </c:numRef>
            </c:plus>
            <c:minus>
              <c:numRef>
                <c:f>'C match_combined data point'!$BZ$72:$CE$72</c:f>
                <c:numCache>
                  <c:formatCode>General</c:formatCode>
                  <c:ptCount val="6"/>
                  <c:pt idx="0">
                    <c:v>0.28</c:v>
                  </c:pt>
                  <c:pt idx="1">
                    <c:v>0.15</c:v>
                  </c:pt>
                  <c:pt idx="2">
                    <c:v>0.17</c:v>
                  </c:pt>
                  <c:pt idx="3">
                    <c:v>0.36</c:v>
                  </c:pt>
                  <c:pt idx="4">
                    <c:v>0.15</c:v>
                  </c:pt>
                </c:numCache>
              </c:numRef>
            </c:minus>
          </c:errBars>
          <c:cat>
            <c:strRef>
              <c:f>'C match_combined data point'!$BZ$69:$CE$69</c:f>
              <c:strCache>
                <c:ptCount val="5"/>
                <c:pt idx="0">
                  <c:v>Quiz1</c:v>
                </c:pt>
                <c:pt idx="1">
                  <c:v>Quiz2</c:v>
                </c:pt>
                <c:pt idx="2">
                  <c:v>Quiz3</c:v>
                </c:pt>
                <c:pt idx="3">
                  <c:v>Quiz4</c:v>
                </c:pt>
                <c:pt idx="4">
                  <c:v>Final</c:v>
                </c:pt>
              </c:strCache>
            </c:strRef>
          </c:cat>
          <c:val>
            <c:numRef>
              <c:f>'C match_combined data point'!$BZ$70:$CE$70</c:f>
              <c:numCache>
                <c:formatCode>General</c:formatCode>
                <c:ptCount val="6"/>
                <c:pt idx="0">
                  <c:v>4.3</c:v>
                </c:pt>
                <c:pt idx="1">
                  <c:v>4.7</c:v>
                </c:pt>
                <c:pt idx="2">
                  <c:v>4.8</c:v>
                </c:pt>
                <c:pt idx="3">
                  <c:v>3.8</c:v>
                </c:pt>
                <c:pt idx="4">
                  <c:v>4.4</c:v>
                </c:pt>
              </c:numCache>
            </c:numRef>
          </c:val>
        </c:ser>
        <c:ser>
          <c:idx val="4"/>
          <c:order val="1"/>
          <c:tx>
            <c:strRef>
              <c:f>'C match_combined data point'!$BY$71</c:f>
              <c:strCache>
                <c:ptCount val="1"/>
                <c:pt idx="0">
                  <c:v>LC</c:v>
                </c:pt>
              </c:strCache>
            </c:strRef>
          </c:tx>
          <c:spPr>
            <a:ln w="31750">
              <a:solidFill>
                <a:schemeClr val="accent6"/>
              </a:solidFill>
              <a:prstDash val="sysDot"/>
            </a:ln>
          </c:spPr>
          <c:marker>
            <c:symbol val="triangle"/>
            <c:size val="9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'C match_combined data point'!$BZ$73:$CE$73</c:f>
                <c:numCache>
                  <c:formatCode>General</c:formatCode>
                  <c:ptCount val="6"/>
                  <c:pt idx="0">
                    <c:v>0.29</c:v>
                  </c:pt>
                  <c:pt idx="1">
                    <c:v>0.12</c:v>
                  </c:pt>
                  <c:pt idx="2">
                    <c:v>0.15</c:v>
                  </c:pt>
                  <c:pt idx="3">
                    <c:v>0.37</c:v>
                  </c:pt>
                  <c:pt idx="4">
                    <c:v>0.13</c:v>
                  </c:pt>
                </c:numCache>
              </c:numRef>
            </c:plus>
            <c:minus>
              <c:numRef>
                <c:f>'C match_combined data point'!$BZ$73:$CE$73</c:f>
                <c:numCache>
                  <c:formatCode>General</c:formatCode>
                  <c:ptCount val="6"/>
                  <c:pt idx="0">
                    <c:v>0.29</c:v>
                  </c:pt>
                  <c:pt idx="1">
                    <c:v>0.12</c:v>
                  </c:pt>
                  <c:pt idx="2">
                    <c:v>0.15</c:v>
                  </c:pt>
                  <c:pt idx="3">
                    <c:v>0.37</c:v>
                  </c:pt>
                  <c:pt idx="4">
                    <c:v>0.13</c:v>
                  </c:pt>
                </c:numCache>
              </c:numRef>
            </c:minus>
          </c:errBars>
          <c:cat>
            <c:strRef>
              <c:f>'C match_combined data point'!$BZ$69:$CE$69</c:f>
              <c:strCache>
                <c:ptCount val="5"/>
                <c:pt idx="0">
                  <c:v>Quiz1</c:v>
                </c:pt>
                <c:pt idx="1">
                  <c:v>Quiz2</c:v>
                </c:pt>
                <c:pt idx="2">
                  <c:v>Quiz3</c:v>
                </c:pt>
                <c:pt idx="3">
                  <c:v>Quiz4</c:v>
                </c:pt>
                <c:pt idx="4">
                  <c:v>Final</c:v>
                </c:pt>
              </c:strCache>
            </c:strRef>
          </c:cat>
          <c:val>
            <c:numRef>
              <c:f>'C match_combined data point'!$BZ$71:$CE$71</c:f>
              <c:numCache>
                <c:formatCode>General</c:formatCode>
                <c:ptCount val="6"/>
                <c:pt idx="0">
                  <c:v>4.0</c:v>
                </c:pt>
                <c:pt idx="1">
                  <c:v>4.8</c:v>
                </c:pt>
                <c:pt idx="2">
                  <c:v>4.7</c:v>
                </c:pt>
                <c:pt idx="3">
                  <c:v>3.7</c:v>
                </c:pt>
                <c:pt idx="4">
                  <c:v>4.5</c:v>
                </c:pt>
              </c:numCache>
            </c:numRef>
          </c:val>
        </c:ser>
        <c:marker val="1"/>
        <c:axId val="69874200"/>
        <c:axId val="70162856"/>
      </c:lineChart>
      <c:catAx>
        <c:axId val="69874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700" baseline="0"/>
                </a:pPr>
                <a:r>
                  <a:rPr lang="en-US" sz="1700" baseline="0"/>
                  <a:t>Exam</a:t>
                </a:r>
              </a:p>
            </c:rich>
          </c:tx>
          <c:layout/>
        </c:title>
        <c:numFmt formatCode="0.00" sourceLinked="1"/>
        <c:tickLblPos val="nextTo"/>
        <c:txPr>
          <a:bodyPr rot="0" vert="horz"/>
          <a:lstStyle/>
          <a:p>
            <a:pPr>
              <a:defRPr sz="1700" baseline="0"/>
            </a:pPr>
            <a:endParaRPr lang="en-US"/>
          </a:p>
        </c:txPr>
        <c:crossAx val="70162856"/>
        <c:crosses val="autoZero"/>
        <c:auto val="1"/>
        <c:lblAlgn val="ctr"/>
        <c:lblOffset val="100"/>
        <c:noMultiLvlLbl val="1"/>
      </c:catAx>
      <c:valAx>
        <c:axId val="70162856"/>
        <c:scaling>
          <c:orientation val="minMax"/>
          <c:max val="5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/>
                  <a:t>Rubric Scores </a:t>
                </a:r>
              </a:p>
            </c:rich>
          </c:tx>
          <c:layout/>
        </c:title>
        <c:numFmt formatCode="0.0" sourceLinked="0"/>
        <c:tickLblPos val="nextTo"/>
        <c:txPr>
          <a:bodyPr rot="0" vert="horz"/>
          <a:lstStyle/>
          <a:p>
            <a:pPr>
              <a:defRPr sz="1700" baseline="0"/>
            </a:pPr>
            <a:endParaRPr lang="en-US"/>
          </a:p>
        </c:txPr>
        <c:crossAx val="69874200"/>
        <c:crosses val="autoZero"/>
        <c:crossBetween val="between"/>
        <c:majorUnit val="1.0"/>
      </c:valAx>
    </c:plotArea>
    <c:legend>
      <c:legendPos val="r"/>
      <c:layout>
        <c:manualLayout>
          <c:xMode val="edge"/>
          <c:yMode val="edge"/>
          <c:x val="0.853304775259257"/>
          <c:y val="0.302733955821894"/>
          <c:w val="0.106958959675495"/>
          <c:h val="0.171219568326402"/>
        </c:manualLayout>
      </c:layout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Specific Application of Physics                 (c)</a:t>
            </a:r>
          </a:p>
        </c:rich>
      </c:tx>
      <c:layout>
        <c:manualLayout>
          <c:xMode val="edge"/>
          <c:yMode val="edge"/>
          <c:x val="0.244038562081148"/>
          <c:y val="0.0385973102919657"/>
        </c:manualLayout>
      </c:layout>
    </c:title>
    <c:plotArea>
      <c:layout>
        <c:manualLayout>
          <c:layoutTarget val="inner"/>
          <c:xMode val="edge"/>
          <c:yMode val="edge"/>
          <c:x val="0.128205195085676"/>
          <c:y val="0.168889072145261"/>
          <c:w val="0.717949092479787"/>
          <c:h val="0.595556201775393"/>
        </c:manualLayout>
      </c:layout>
      <c:lineChart>
        <c:grouping val="standard"/>
        <c:ser>
          <c:idx val="0"/>
          <c:order val="0"/>
          <c:tx>
            <c:strRef>
              <c:f>'C match_combined data point'!$BY$77</c:f>
              <c:strCache>
                <c:ptCount val="1"/>
                <c:pt idx="0">
                  <c:v>FC</c:v>
                </c:pt>
              </c:strCache>
            </c:strRef>
          </c:tx>
          <c:spPr>
            <a:ln w="31750">
              <a:solidFill>
                <a:srgbClr val="3366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'C match_combined data point'!$BZ$79:$CE$79</c:f>
                <c:numCache>
                  <c:formatCode>General</c:formatCode>
                  <c:ptCount val="6"/>
                  <c:pt idx="0">
                    <c:v>0.29</c:v>
                  </c:pt>
                  <c:pt idx="1">
                    <c:v>0.21</c:v>
                  </c:pt>
                  <c:pt idx="2">
                    <c:v>0.2</c:v>
                  </c:pt>
                  <c:pt idx="3">
                    <c:v>0.27</c:v>
                  </c:pt>
                  <c:pt idx="4">
                    <c:v>0.22</c:v>
                  </c:pt>
                </c:numCache>
              </c:numRef>
            </c:plus>
            <c:minus>
              <c:numRef>
                <c:f>'C match_combined data point'!$BZ$79:$CE$79</c:f>
                <c:numCache>
                  <c:formatCode>General</c:formatCode>
                  <c:ptCount val="6"/>
                  <c:pt idx="0">
                    <c:v>0.29</c:v>
                  </c:pt>
                  <c:pt idx="1">
                    <c:v>0.21</c:v>
                  </c:pt>
                  <c:pt idx="2">
                    <c:v>0.2</c:v>
                  </c:pt>
                  <c:pt idx="3">
                    <c:v>0.27</c:v>
                  </c:pt>
                  <c:pt idx="4">
                    <c:v>0.22</c:v>
                  </c:pt>
                </c:numCache>
              </c:numRef>
            </c:minus>
          </c:errBars>
          <c:cat>
            <c:strRef>
              <c:f>'C match_combined data point'!$BZ$76:$CE$76</c:f>
              <c:strCache>
                <c:ptCount val="5"/>
                <c:pt idx="0">
                  <c:v>Quiz1</c:v>
                </c:pt>
                <c:pt idx="1">
                  <c:v>Quiz2</c:v>
                </c:pt>
                <c:pt idx="2">
                  <c:v>Quiz3</c:v>
                </c:pt>
                <c:pt idx="3">
                  <c:v>Quiz4</c:v>
                </c:pt>
                <c:pt idx="4">
                  <c:v>Final</c:v>
                </c:pt>
              </c:strCache>
            </c:strRef>
          </c:cat>
          <c:val>
            <c:numRef>
              <c:f>'C match_combined data point'!$BZ$77:$CE$77</c:f>
              <c:numCache>
                <c:formatCode>General</c:formatCode>
                <c:ptCount val="6"/>
                <c:pt idx="0">
                  <c:v>3.2</c:v>
                </c:pt>
                <c:pt idx="1">
                  <c:v>4.0</c:v>
                </c:pt>
                <c:pt idx="2">
                  <c:v>2.6</c:v>
                </c:pt>
                <c:pt idx="3">
                  <c:v>2.2</c:v>
                </c:pt>
                <c:pt idx="4">
                  <c:v>3.8</c:v>
                </c:pt>
              </c:numCache>
            </c:numRef>
          </c:val>
        </c:ser>
        <c:ser>
          <c:idx val="4"/>
          <c:order val="1"/>
          <c:tx>
            <c:strRef>
              <c:f>'C match_combined data point'!$BY$78</c:f>
              <c:strCache>
                <c:ptCount val="1"/>
                <c:pt idx="0">
                  <c:v>LC</c:v>
                </c:pt>
              </c:strCache>
            </c:strRef>
          </c:tx>
          <c:spPr>
            <a:ln w="31750">
              <a:solidFill>
                <a:schemeClr val="accent6"/>
              </a:solidFill>
              <a:prstDash val="sysDot"/>
            </a:ln>
          </c:spPr>
          <c:marker>
            <c:symbol val="triangle"/>
            <c:size val="9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'C match_combined data point'!$BZ$80:$CE$80</c:f>
                <c:numCache>
                  <c:formatCode>General</c:formatCode>
                  <c:ptCount val="6"/>
                  <c:pt idx="0">
                    <c:v>0.26</c:v>
                  </c:pt>
                  <c:pt idx="1">
                    <c:v>0.29</c:v>
                  </c:pt>
                  <c:pt idx="2">
                    <c:v>0.25</c:v>
                  </c:pt>
                  <c:pt idx="3">
                    <c:v>0.34</c:v>
                  </c:pt>
                  <c:pt idx="4">
                    <c:v>0.24</c:v>
                  </c:pt>
                </c:numCache>
              </c:numRef>
            </c:plus>
            <c:minus>
              <c:numRef>
                <c:f>'C match_combined data point'!$BZ$80:$CE$80</c:f>
                <c:numCache>
                  <c:formatCode>General</c:formatCode>
                  <c:ptCount val="6"/>
                  <c:pt idx="0">
                    <c:v>0.26</c:v>
                  </c:pt>
                  <c:pt idx="1">
                    <c:v>0.29</c:v>
                  </c:pt>
                  <c:pt idx="2">
                    <c:v>0.25</c:v>
                  </c:pt>
                  <c:pt idx="3">
                    <c:v>0.34</c:v>
                  </c:pt>
                  <c:pt idx="4">
                    <c:v>0.24</c:v>
                  </c:pt>
                </c:numCache>
              </c:numRef>
            </c:minus>
          </c:errBars>
          <c:cat>
            <c:strRef>
              <c:f>'C match_combined data point'!$BZ$76:$CE$76</c:f>
              <c:strCache>
                <c:ptCount val="5"/>
                <c:pt idx="0">
                  <c:v>Quiz1</c:v>
                </c:pt>
                <c:pt idx="1">
                  <c:v>Quiz2</c:v>
                </c:pt>
                <c:pt idx="2">
                  <c:v>Quiz3</c:v>
                </c:pt>
                <c:pt idx="3">
                  <c:v>Quiz4</c:v>
                </c:pt>
                <c:pt idx="4">
                  <c:v>Final</c:v>
                </c:pt>
              </c:strCache>
            </c:strRef>
          </c:cat>
          <c:val>
            <c:numRef>
              <c:f>'C match_combined data point'!$BZ$78:$CE$78</c:f>
              <c:numCache>
                <c:formatCode>General</c:formatCode>
                <c:ptCount val="6"/>
                <c:pt idx="0">
                  <c:v>3.3</c:v>
                </c:pt>
                <c:pt idx="1">
                  <c:v>3.8</c:v>
                </c:pt>
                <c:pt idx="2">
                  <c:v>2.2</c:v>
                </c:pt>
                <c:pt idx="3">
                  <c:v>2.6</c:v>
                </c:pt>
                <c:pt idx="4">
                  <c:v>3.7</c:v>
                </c:pt>
              </c:numCache>
            </c:numRef>
          </c:val>
        </c:ser>
        <c:marker val="1"/>
        <c:axId val="70213208"/>
        <c:axId val="70236008"/>
      </c:lineChart>
      <c:catAx>
        <c:axId val="70213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Exam</a:t>
                </a:r>
              </a:p>
            </c:rich>
          </c:tx>
          <c:layout/>
        </c:title>
        <c:numFmt formatCode="0.00" sourceLinked="1"/>
        <c:tickLblPos val="nextTo"/>
        <c:txPr>
          <a:bodyPr rot="0" vert="horz"/>
          <a:lstStyle/>
          <a:p>
            <a:pPr>
              <a:defRPr sz="1700" baseline="0"/>
            </a:pPr>
            <a:endParaRPr lang="en-US"/>
          </a:p>
        </c:txPr>
        <c:crossAx val="70236008"/>
        <c:crosses val="autoZero"/>
        <c:auto val="1"/>
        <c:lblAlgn val="ctr"/>
        <c:lblOffset val="100"/>
        <c:noMultiLvlLbl val="1"/>
      </c:catAx>
      <c:valAx>
        <c:axId val="70236008"/>
        <c:scaling>
          <c:orientation val="minMax"/>
          <c:max val="5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/>
                  <a:t>Rubric Scores </a:t>
                </a:r>
              </a:p>
            </c:rich>
          </c:tx>
          <c:layout/>
        </c:title>
        <c:numFmt formatCode="0.0" sourceLinked="0"/>
        <c:tickLblPos val="nextTo"/>
        <c:txPr>
          <a:bodyPr rot="0" vert="horz"/>
          <a:lstStyle/>
          <a:p>
            <a:pPr>
              <a:defRPr sz="1700" baseline="0"/>
            </a:pPr>
            <a:endParaRPr lang="en-US"/>
          </a:p>
        </c:txPr>
        <c:crossAx val="70213208"/>
        <c:crosses val="autoZero"/>
        <c:crossBetween val="between"/>
        <c:majorUnit val="1.0"/>
      </c:valAx>
    </c:plotArea>
    <c:legend>
      <c:legendPos val="r"/>
      <c:layout>
        <c:manualLayout>
          <c:xMode val="edge"/>
          <c:yMode val="edge"/>
          <c:x val="0.853304775259257"/>
          <c:y val="0.302733955821894"/>
          <c:w val="0.106958959675495"/>
          <c:h val="0.170921348742368"/>
        </c:manualLayout>
      </c:layout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dirty="0"/>
              <a:t>Logical Progression                            </a:t>
            </a:r>
            <a:r>
              <a:rPr lang="en-US" dirty="0" smtClean="0"/>
              <a:t>(</a:t>
            </a:r>
            <a:r>
              <a:rPr lang="en-US" dirty="0" err="1" smtClean="0"/>
              <a:t>d</a:t>
            </a:r>
            <a:r>
              <a:rPr lang="en-US" dirty="0" smtClean="0"/>
              <a:t>) </a:t>
            </a:r>
            <a:endParaRPr lang="en-US" dirty="0"/>
          </a:p>
        </c:rich>
      </c:tx>
      <c:layout>
        <c:manualLayout>
          <c:xMode val="edge"/>
          <c:yMode val="edge"/>
          <c:x val="0.341992387937809"/>
          <c:y val="0.0341725315309038"/>
        </c:manualLayout>
      </c:layout>
    </c:title>
    <c:plotArea>
      <c:layout>
        <c:manualLayout>
          <c:layoutTarget val="inner"/>
          <c:xMode val="edge"/>
          <c:yMode val="edge"/>
          <c:x val="0.128205195085676"/>
          <c:y val="0.168889072145261"/>
          <c:w val="0.717949092479787"/>
          <c:h val="0.595556201775393"/>
        </c:manualLayout>
      </c:layout>
      <c:lineChart>
        <c:grouping val="standard"/>
        <c:ser>
          <c:idx val="0"/>
          <c:order val="0"/>
          <c:tx>
            <c:strRef>
              <c:f>'C match_combined data point'!$BY$91</c:f>
              <c:strCache>
                <c:ptCount val="1"/>
                <c:pt idx="0">
                  <c:v>FC</c:v>
                </c:pt>
              </c:strCache>
            </c:strRef>
          </c:tx>
          <c:spPr>
            <a:ln w="31750">
              <a:solidFill>
                <a:srgbClr val="3366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'C match_combined data point'!$BZ$93:$CE$93</c:f>
                <c:numCache>
                  <c:formatCode>General</c:formatCode>
                  <c:ptCount val="6"/>
                  <c:pt idx="0">
                    <c:v>0.31</c:v>
                  </c:pt>
                  <c:pt idx="1">
                    <c:v>0.26</c:v>
                  </c:pt>
                  <c:pt idx="2">
                    <c:v>0.33</c:v>
                  </c:pt>
                  <c:pt idx="3">
                    <c:v>0.33</c:v>
                  </c:pt>
                  <c:pt idx="4">
                    <c:v>0.26</c:v>
                  </c:pt>
                </c:numCache>
              </c:numRef>
            </c:plus>
            <c:minus>
              <c:numRef>
                <c:f>'C match_combined data point'!$BZ$93:$CE$93</c:f>
                <c:numCache>
                  <c:formatCode>General</c:formatCode>
                  <c:ptCount val="6"/>
                  <c:pt idx="0">
                    <c:v>0.31</c:v>
                  </c:pt>
                  <c:pt idx="1">
                    <c:v>0.26</c:v>
                  </c:pt>
                  <c:pt idx="2">
                    <c:v>0.33</c:v>
                  </c:pt>
                  <c:pt idx="3">
                    <c:v>0.33</c:v>
                  </c:pt>
                  <c:pt idx="4">
                    <c:v>0.26</c:v>
                  </c:pt>
                </c:numCache>
              </c:numRef>
            </c:minus>
          </c:errBars>
          <c:cat>
            <c:strRef>
              <c:f>'C match_combined data point'!$BZ$90:$CE$90</c:f>
              <c:strCache>
                <c:ptCount val="5"/>
                <c:pt idx="0">
                  <c:v>Quiz1</c:v>
                </c:pt>
                <c:pt idx="1">
                  <c:v>Quiz2</c:v>
                </c:pt>
                <c:pt idx="2">
                  <c:v>Quiz3</c:v>
                </c:pt>
                <c:pt idx="3">
                  <c:v>Quiz4</c:v>
                </c:pt>
                <c:pt idx="4">
                  <c:v>Final</c:v>
                </c:pt>
              </c:strCache>
            </c:strRef>
          </c:cat>
          <c:val>
            <c:numRef>
              <c:f>'C match_combined data point'!$BZ$91:$CE$91</c:f>
              <c:numCache>
                <c:formatCode>General</c:formatCode>
                <c:ptCount val="6"/>
                <c:pt idx="0">
                  <c:v>2.7</c:v>
                </c:pt>
                <c:pt idx="1">
                  <c:v>4.3</c:v>
                </c:pt>
                <c:pt idx="2">
                  <c:v>3.4</c:v>
                </c:pt>
                <c:pt idx="3">
                  <c:v>2.0</c:v>
                </c:pt>
                <c:pt idx="4">
                  <c:v>3.7</c:v>
                </c:pt>
              </c:numCache>
            </c:numRef>
          </c:val>
        </c:ser>
        <c:ser>
          <c:idx val="4"/>
          <c:order val="1"/>
          <c:tx>
            <c:strRef>
              <c:f>'C match_combined data point'!$BY$92</c:f>
              <c:strCache>
                <c:ptCount val="1"/>
                <c:pt idx="0">
                  <c:v>LC</c:v>
                </c:pt>
              </c:strCache>
            </c:strRef>
          </c:tx>
          <c:spPr>
            <a:ln w="31750">
              <a:solidFill>
                <a:schemeClr val="accent6"/>
              </a:solidFill>
              <a:prstDash val="sysDot"/>
            </a:ln>
          </c:spPr>
          <c:marker>
            <c:symbol val="triangle"/>
            <c:size val="9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'C match_combined data point'!$BZ$94:$CE$94</c:f>
                <c:numCache>
                  <c:formatCode>General</c:formatCode>
                  <c:ptCount val="6"/>
                  <c:pt idx="0">
                    <c:v>0.28</c:v>
                  </c:pt>
                  <c:pt idx="1">
                    <c:v>0.24</c:v>
                  </c:pt>
                  <c:pt idx="2">
                    <c:v>0.38</c:v>
                  </c:pt>
                  <c:pt idx="3">
                    <c:v>0.35</c:v>
                  </c:pt>
                  <c:pt idx="4">
                    <c:v>0.24</c:v>
                  </c:pt>
                </c:numCache>
              </c:numRef>
            </c:plus>
            <c:minus>
              <c:numRef>
                <c:f>'C match_combined data point'!$BZ$94:$CE$94</c:f>
                <c:numCache>
                  <c:formatCode>General</c:formatCode>
                  <c:ptCount val="6"/>
                  <c:pt idx="0">
                    <c:v>0.28</c:v>
                  </c:pt>
                  <c:pt idx="1">
                    <c:v>0.24</c:v>
                  </c:pt>
                  <c:pt idx="2">
                    <c:v>0.38</c:v>
                  </c:pt>
                  <c:pt idx="3">
                    <c:v>0.35</c:v>
                  </c:pt>
                  <c:pt idx="4">
                    <c:v>0.24</c:v>
                  </c:pt>
                </c:numCache>
              </c:numRef>
            </c:minus>
          </c:errBars>
          <c:cat>
            <c:strRef>
              <c:f>'C match_combined data point'!$BZ$90:$CE$90</c:f>
              <c:strCache>
                <c:ptCount val="5"/>
                <c:pt idx="0">
                  <c:v>Quiz1</c:v>
                </c:pt>
                <c:pt idx="1">
                  <c:v>Quiz2</c:v>
                </c:pt>
                <c:pt idx="2">
                  <c:v>Quiz3</c:v>
                </c:pt>
                <c:pt idx="3">
                  <c:v>Quiz4</c:v>
                </c:pt>
                <c:pt idx="4">
                  <c:v>Final</c:v>
                </c:pt>
              </c:strCache>
            </c:strRef>
          </c:cat>
          <c:val>
            <c:numRef>
              <c:f>'C match_combined data point'!$BZ$92:$CE$92</c:f>
              <c:numCache>
                <c:formatCode>0.0</c:formatCode>
                <c:ptCount val="6"/>
                <c:pt idx="0">
                  <c:v>3.0</c:v>
                </c:pt>
                <c:pt idx="1">
                  <c:v>4.0</c:v>
                </c:pt>
                <c:pt idx="2">
                  <c:v>2.5</c:v>
                </c:pt>
                <c:pt idx="3">
                  <c:v>2.5</c:v>
                </c:pt>
                <c:pt idx="4">
                  <c:v>3.5</c:v>
                </c:pt>
              </c:numCache>
            </c:numRef>
          </c:val>
        </c:ser>
        <c:marker val="1"/>
        <c:axId val="70099400"/>
        <c:axId val="70108568"/>
      </c:lineChart>
      <c:catAx>
        <c:axId val="70099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Exam</a:t>
                </a:r>
              </a:p>
            </c:rich>
          </c:tx>
          <c:layout/>
        </c:title>
        <c:numFmt formatCode="0.00" sourceLinked="1"/>
        <c:tickLblPos val="nextTo"/>
        <c:txPr>
          <a:bodyPr rot="0" vert="horz"/>
          <a:lstStyle/>
          <a:p>
            <a:pPr>
              <a:defRPr sz="1800" baseline="0"/>
            </a:pPr>
            <a:endParaRPr lang="en-US"/>
          </a:p>
        </c:txPr>
        <c:crossAx val="70108568"/>
        <c:crosses val="autoZero"/>
        <c:auto val="1"/>
        <c:lblAlgn val="ctr"/>
        <c:lblOffset val="100"/>
        <c:noMultiLvlLbl val="1"/>
      </c:catAx>
      <c:valAx>
        <c:axId val="70108568"/>
        <c:scaling>
          <c:orientation val="minMax"/>
          <c:max val="5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/>
                  <a:t>Rubric Scores </a:t>
                </a:r>
              </a:p>
            </c:rich>
          </c:tx>
          <c:layout/>
        </c:title>
        <c:numFmt formatCode="0.0" sourceLinked="0"/>
        <c:tickLblPos val="nextTo"/>
        <c:txPr>
          <a:bodyPr rot="0" vert="horz"/>
          <a:lstStyle/>
          <a:p>
            <a:pPr>
              <a:defRPr sz="1700" baseline="0"/>
            </a:pPr>
            <a:endParaRPr lang="en-US"/>
          </a:p>
        </c:txPr>
        <c:crossAx val="70099400"/>
        <c:crosses val="autoZero"/>
        <c:crossBetween val="between"/>
        <c:majorUnit val="1.0"/>
      </c:valAx>
    </c:plotArea>
    <c:legend>
      <c:legendPos val="r"/>
      <c:layout>
        <c:manualLayout>
          <c:xMode val="edge"/>
          <c:yMode val="edge"/>
          <c:x val="0.853304775259257"/>
          <c:y val="0.302733955821894"/>
          <c:w val="0.106958959675495"/>
          <c:h val="0.170921348742368"/>
        </c:manualLayout>
      </c:layout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dirty="0"/>
              <a:t>Mathematical Procedure                      </a:t>
            </a:r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dirty="0" smtClean="0"/>
              <a:t>)</a:t>
            </a:r>
            <a:endParaRPr lang="en-US" dirty="0"/>
          </a:p>
        </c:rich>
      </c:tx>
      <c:layout>
        <c:manualLayout>
          <c:xMode val="edge"/>
          <c:yMode val="edge"/>
          <c:x val="0.287666471268556"/>
          <c:y val="0.0430220890530277"/>
        </c:manualLayout>
      </c:layout>
    </c:title>
    <c:plotArea>
      <c:layout>
        <c:manualLayout>
          <c:layoutTarget val="inner"/>
          <c:xMode val="edge"/>
          <c:yMode val="edge"/>
          <c:x val="0.128205195085676"/>
          <c:y val="0.168889072145261"/>
          <c:w val="0.717949092479787"/>
          <c:h val="0.595556201775393"/>
        </c:manualLayout>
      </c:layout>
      <c:lineChart>
        <c:grouping val="standard"/>
        <c:ser>
          <c:idx val="0"/>
          <c:order val="0"/>
          <c:tx>
            <c:strRef>
              <c:f>'C match_combined data point'!$BY$84</c:f>
              <c:strCache>
                <c:ptCount val="1"/>
                <c:pt idx="0">
                  <c:v>FC</c:v>
                </c:pt>
              </c:strCache>
            </c:strRef>
          </c:tx>
          <c:spPr>
            <a:ln w="31750">
              <a:solidFill>
                <a:srgbClr val="3366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'C match_combined data point'!$BZ$86:$CE$86</c:f>
                <c:numCache>
                  <c:formatCode>General</c:formatCode>
                  <c:ptCount val="6"/>
                  <c:pt idx="0">
                    <c:v>0.33</c:v>
                  </c:pt>
                  <c:pt idx="1">
                    <c:v>0.22</c:v>
                  </c:pt>
                  <c:pt idx="2">
                    <c:v>0.33</c:v>
                  </c:pt>
                  <c:pt idx="3">
                    <c:v>0.32</c:v>
                  </c:pt>
                  <c:pt idx="4">
                    <c:v>0.25</c:v>
                  </c:pt>
                </c:numCache>
              </c:numRef>
            </c:plus>
            <c:minus>
              <c:numRef>
                <c:f>'C match_combined data point'!$BZ$86:$CE$86</c:f>
                <c:numCache>
                  <c:formatCode>General</c:formatCode>
                  <c:ptCount val="6"/>
                  <c:pt idx="0">
                    <c:v>0.33</c:v>
                  </c:pt>
                  <c:pt idx="1">
                    <c:v>0.22</c:v>
                  </c:pt>
                  <c:pt idx="2">
                    <c:v>0.33</c:v>
                  </c:pt>
                  <c:pt idx="3">
                    <c:v>0.32</c:v>
                  </c:pt>
                  <c:pt idx="4">
                    <c:v>0.25</c:v>
                  </c:pt>
                </c:numCache>
              </c:numRef>
            </c:minus>
          </c:errBars>
          <c:cat>
            <c:strRef>
              <c:f>'C match_combined data point'!$BZ$83:$CE$83</c:f>
              <c:strCache>
                <c:ptCount val="5"/>
                <c:pt idx="0">
                  <c:v>Quiz1</c:v>
                </c:pt>
                <c:pt idx="1">
                  <c:v>Quiz2</c:v>
                </c:pt>
                <c:pt idx="2">
                  <c:v>Quiz3</c:v>
                </c:pt>
                <c:pt idx="3">
                  <c:v>Quiz4</c:v>
                </c:pt>
                <c:pt idx="4">
                  <c:v>Final</c:v>
                </c:pt>
              </c:strCache>
            </c:strRef>
          </c:cat>
          <c:val>
            <c:numRef>
              <c:f>'C match_combined data point'!$BZ$84:$CE$84</c:f>
              <c:numCache>
                <c:formatCode>General</c:formatCode>
                <c:ptCount val="6"/>
                <c:pt idx="0">
                  <c:v>2.8</c:v>
                </c:pt>
                <c:pt idx="1">
                  <c:v>4.1</c:v>
                </c:pt>
                <c:pt idx="2">
                  <c:v>3.4</c:v>
                </c:pt>
                <c:pt idx="3">
                  <c:v>1.8</c:v>
                </c:pt>
                <c:pt idx="4">
                  <c:v>3.6</c:v>
                </c:pt>
              </c:numCache>
            </c:numRef>
          </c:val>
        </c:ser>
        <c:ser>
          <c:idx val="4"/>
          <c:order val="1"/>
          <c:tx>
            <c:strRef>
              <c:f>'C match_combined data point'!$BY$85</c:f>
              <c:strCache>
                <c:ptCount val="1"/>
                <c:pt idx="0">
                  <c:v>LC</c:v>
                </c:pt>
              </c:strCache>
            </c:strRef>
          </c:tx>
          <c:spPr>
            <a:ln w="31750">
              <a:solidFill>
                <a:schemeClr val="accent6"/>
              </a:solidFill>
              <a:prstDash val="sysDot"/>
            </a:ln>
          </c:spPr>
          <c:marker>
            <c:symbol val="triangle"/>
            <c:size val="9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'C match_combined data point'!$BZ$87:$CE$87</c:f>
                <c:numCache>
                  <c:formatCode>General</c:formatCode>
                  <c:ptCount val="6"/>
                  <c:pt idx="0">
                    <c:v>0.27</c:v>
                  </c:pt>
                  <c:pt idx="1">
                    <c:v>0.23</c:v>
                  </c:pt>
                  <c:pt idx="2">
                    <c:v>0.38</c:v>
                  </c:pt>
                  <c:pt idx="3">
                    <c:v>0.36</c:v>
                  </c:pt>
                  <c:pt idx="4">
                    <c:v>0.21</c:v>
                  </c:pt>
                </c:numCache>
              </c:numRef>
            </c:plus>
            <c:minus>
              <c:numRef>
                <c:f>'C match_combined data point'!$BZ$87:$CE$87</c:f>
                <c:numCache>
                  <c:formatCode>General</c:formatCode>
                  <c:ptCount val="6"/>
                  <c:pt idx="0">
                    <c:v>0.27</c:v>
                  </c:pt>
                  <c:pt idx="1">
                    <c:v>0.23</c:v>
                  </c:pt>
                  <c:pt idx="2">
                    <c:v>0.38</c:v>
                  </c:pt>
                  <c:pt idx="3">
                    <c:v>0.36</c:v>
                  </c:pt>
                  <c:pt idx="4">
                    <c:v>0.21</c:v>
                  </c:pt>
                </c:numCache>
              </c:numRef>
            </c:minus>
          </c:errBars>
          <c:cat>
            <c:strRef>
              <c:f>'C match_combined data point'!$BZ$83:$CE$83</c:f>
              <c:strCache>
                <c:ptCount val="5"/>
                <c:pt idx="0">
                  <c:v>Quiz1</c:v>
                </c:pt>
                <c:pt idx="1">
                  <c:v>Quiz2</c:v>
                </c:pt>
                <c:pt idx="2">
                  <c:v>Quiz3</c:v>
                </c:pt>
                <c:pt idx="3">
                  <c:v>Quiz4</c:v>
                </c:pt>
                <c:pt idx="4">
                  <c:v>Final</c:v>
                </c:pt>
              </c:strCache>
            </c:strRef>
          </c:cat>
          <c:val>
            <c:numRef>
              <c:f>'C match_combined data point'!$BZ$85:$CE$85</c:f>
              <c:numCache>
                <c:formatCode>General</c:formatCode>
                <c:ptCount val="6"/>
                <c:pt idx="0">
                  <c:v>3.1</c:v>
                </c:pt>
                <c:pt idx="1">
                  <c:v>4.2</c:v>
                </c:pt>
                <c:pt idx="2">
                  <c:v>2.6</c:v>
                </c:pt>
                <c:pt idx="3">
                  <c:v>2.8</c:v>
                </c:pt>
                <c:pt idx="4">
                  <c:v>3.8</c:v>
                </c:pt>
              </c:numCache>
            </c:numRef>
          </c:val>
        </c:ser>
        <c:marker val="1"/>
        <c:axId val="69958792"/>
        <c:axId val="69823688"/>
      </c:lineChart>
      <c:catAx>
        <c:axId val="69958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Exam</a:t>
                </a:r>
              </a:p>
            </c:rich>
          </c:tx>
          <c:layout/>
        </c:title>
        <c:numFmt formatCode="0.00" sourceLinked="1"/>
        <c:tickLblPos val="nextTo"/>
        <c:txPr>
          <a:bodyPr rot="0" vert="horz"/>
          <a:lstStyle/>
          <a:p>
            <a:pPr>
              <a:defRPr sz="1800" baseline="0"/>
            </a:pPr>
            <a:endParaRPr lang="en-US"/>
          </a:p>
        </c:txPr>
        <c:crossAx val="69823688"/>
        <c:crosses val="autoZero"/>
        <c:auto val="1"/>
        <c:lblAlgn val="ctr"/>
        <c:lblOffset val="100"/>
        <c:noMultiLvlLbl val="1"/>
      </c:catAx>
      <c:valAx>
        <c:axId val="69823688"/>
        <c:scaling>
          <c:orientation val="minMax"/>
          <c:max val="5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/>
                  <a:t>Rubric Scores </a:t>
                </a:r>
              </a:p>
            </c:rich>
          </c:tx>
          <c:layout/>
        </c:title>
        <c:numFmt formatCode="0.0" sourceLinked="0"/>
        <c:tickLblPos val="nextTo"/>
        <c:txPr>
          <a:bodyPr rot="0" vert="horz"/>
          <a:lstStyle/>
          <a:p>
            <a:pPr>
              <a:defRPr sz="1700" baseline="0"/>
            </a:pPr>
            <a:endParaRPr lang="en-US"/>
          </a:p>
        </c:txPr>
        <c:crossAx val="69958792"/>
        <c:crosses val="autoZero"/>
        <c:crossBetween val="between"/>
        <c:majorUnit val="1.0"/>
      </c:valAx>
    </c:plotArea>
    <c:legend>
      <c:legendPos val="r"/>
      <c:layout>
        <c:manualLayout>
          <c:xMode val="edge"/>
          <c:yMode val="edge"/>
          <c:x val="0.853304775259257"/>
          <c:y val="0.302733955821894"/>
          <c:w val="0.106958959675495"/>
          <c:h val="0.170921348742368"/>
        </c:manualLayout>
      </c:layout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'99 students_combined data point'!$V$11</c:f>
              <c:strCache>
                <c:ptCount val="1"/>
                <c:pt idx="0">
                  <c:v>Coach Class</c:v>
                </c:pt>
              </c:strCache>
            </c:strRef>
          </c:tx>
          <c:spPr>
            <a:solidFill>
              <a:srgbClr val="87BCFF"/>
            </a:solidFill>
          </c:spPr>
          <c:errBars>
            <c:errBarType val="both"/>
            <c:errValType val="cust"/>
            <c:plus>
              <c:numRef>
                <c:f>'99 students_combined data point'!$W$13:$AA$13</c:f>
                <c:numCache>
                  <c:formatCode>General</c:formatCode>
                  <c:ptCount val="5"/>
                  <c:pt idx="0">
                    <c:v>0.0758085454164208</c:v>
                  </c:pt>
                  <c:pt idx="1">
                    <c:v>0.0947289130882552</c:v>
                  </c:pt>
                  <c:pt idx="2">
                    <c:v>0.117216105715548</c:v>
                  </c:pt>
                  <c:pt idx="3">
                    <c:v>0.125318438049161</c:v>
                  </c:pt>
                  <c:pt idx="4">
                    <c:v>0.123049579557584</c:v>
                  </c:pt>
                </c:numCache>
              </c:numRef>
            </c:plus>
            <c:minus>
              <c:numRef>
                <c:f>'99 students_combined data point'!$W$13:$AA$13</c:f>
                <c:numCache>
                  <c:formatCode>General</c:formatCode>
                  <c:ptCount val="5"/>
                  <c:pt idx="0">
                    <c:v>0.0758085454164208</c:v>
                  </c:pt>
                  <c:pt idx="1">
                    <c:v>0.0947289130882552</c:v>
                  </c:pt>
                  <c:pt idx="2">
                    <c:v>0.117216105715548</c:v>
                  </c:pt>
                  <c:pt idx="3">
                    <c:v>0.125318438049161</c:v>
                  </c:pt>
                  <c:pt idx="4">
                    <c:v>0.123049579557584</c:v>
                  </c:pt>
                </c:numCache>
              </c:numRef>
            </c:minus>
          </c:errBars>
          <c:cat>
            <c:multiLvlStrRef>
              <c:f>'99 students_combined data point'!$W$9:$AA$10</c:f>
              <c:multiLvlStrCache>
                <c:ptCount val="5"/>
                <c:lvl>
                  <c:pt idx="0">
                    <c:v>UD</c:v>
                  </c:pt>
                  <c:pt idx="1">
                    <c:v>PA</c:v>
                  </c:pt>
                  <c:pt idx="2">
                    <c:v>SAP</c:v>
                  </c:pt>
                  <c:pt idx="3">
                    <c:v>MP</c:v>
                  </c:pt>
                  <c:pt idx="4">
                    <c:v>LP</c:v>
                  </c:pt>
                </c:lvl>
                <c:lvl>
                  <c:pt idx="0">
                    <c:v>Final Exam</c:v>
                  </c:pt>
                </c:lvl>
              </c:multiLvlStrCache>
            </c:multiLvlStrRef>
          </c:cat>
          <c:val>
            <c:numRef>
              <c:f>'99 students_combined data point'!$W$11:$AA$11</c:f>
              <c:numCache>
                <c:formatCode>0.0</c:formatCode>
                <c:ptCount val="5"/>
                <c:pt idx="0">
                  <c:v>4.4</c:v>
                </c:pt>
                <c:pt idx="1">
                  <c:v>4.2</c:v>
                </c:pt>
                <c:pt idx="2">
                  <c:v>3.7</c:v>
                </c:pt>
                <c:pt idx="3">
                  <c:v>3.6</c:v>
                </c:pt>
                <c:pt idx="4">
                  <c:v>3.4</c:v>
                </c:pt>
              </c:numCache>
            </c:numRef>
          </c:val>
        </c:ser>
        <c:ser>
          <c:idx val="1"/>
          <c:order val="1"/>
          <c:tx>
            <c:strRef>
              <c:f>'99 students_combined data point'!$V$12</c:f>
              <c:strCache>
                <c:ptCount val="1"/>
                <c:pt idx="0">
                  <c:v>Comparison Class</c:v>
                </c:pt>
              </c:strCache>
            </c:strRef>
          </c:tx>
          <c:errBars>
            <c:errBarType val="both"/>
            <c:errValType val="cust"/>
            <c:plus>
              <c:numRef>
                <c:f>'99 students_combined data point'!$W$14:$AA$14</c:f>
                <c:numCache>
                  <c:formatCode>General</c:formatCode>
                  <c:ptCount val="5"/>
                  <c:pt idx="0">
                    <c:v>0.122675629436927</c:v>
                  </c:pt>
                  <c:pt idx="1">
                    <c:v>0.0981583254770208</c:v>
                  </c:pt>
                  <c:pt idx="2">
                    <c:v>0.118757300782634</c:v>
                  </c:pt>
                  <c:pt idx="3">
                    <c:v>0.124129002153453</c:v>
                  </c:pt>
                  <c:pt idx="4">
                    <c:v>0.123341640462903</c:v>
                  </c:pt>
                </c:numCache>
              </c:numRef>
            </c:plus>
            <c:minus>
              <c:numRef>
                <c:f>'99 students_combined data point'!$W$14:$AA$14</c:f>
                <c:numCache>
                  <c:formatCode>General</c:formatCode>
                  <c:ptCount val="5"/>
                  <c:pt idx="0">
                    <c:v>0.122675629436927</c:v>
                  </c:pt>
                  <c:pt idx="1">
                    <c:v>0.0981583254770208</c:v>
                  </c:pt>
                  <c:pt idx="2">
                    <c:v>0.118757300782634</c:v>
                  </c:pt>
                  <c:pt idx="3">
                    <c:v>0.124129002153453</c:v>
                  </c:pt>
                  <c:pt idx="4">
                    <c:v>0.123341640462903</c:v>
                  </c:pt>
                </c:numCache>
              </c:numRef>
            </c:minus>
          </c:errBars>
          <c:cat>
            <c:multiLvlStrRef>
              <c:f>'99 students_combined data point'!$W$9:$AA$10</c:f>
              <c:multiLvlStrCache>
                <c:ptCount val="5"/>
                <c:lvl>
                  <c:pt idx="0">
                    <c:v>UD</c:v>
                  </c:pt>
                  <c:pt idx="1">
                    <c:v>PA</c:v>
                  </c:pt>
                  <c:pt idx="2">
                    <c:v>SAP</c:v>
                  </c:pt>
                  <c:pt idx="3">
                    <c:v>MP</c:v>
                  </c:pt>
                  <c:pt idx="4">
                    <c:v>LP</c:v>
                  </c:pt>
                </c:lvl>
                <c:lvl>
                  <c:pt idx="0">
                    <c:v>Final Exam</c:v>
                  </c:pt>
                </c:lvl>
              </c:multiLvlStrCache>
            </c:multiLvlStrRef>
          </c:cat>
          <c:val>
            <c:numRef>
              <c:f>'99 students_combined data point'!$W$12:$AA$12</c:f>
              <c:numCache>
                <c:formatCode>0.0</c:formatCode>
                <c:ptCount val="5"/>
                <c:pt idx="0">
                  <c:v>3.9</c:v>
                </c:pt>
                <c:pt idx="1">
                  <c:v>4.2</c:v>
                </c:pt>
                <c:pt idx="2">
                  <c:v>3.8</c:v>
                </c:pt>
                <c:pt idx="3">
                  <c:v>3.6</c:v>
                </c:pt>
                <c:pt idx="4">
                  <c:v>3.4</c:v>
                </c:pt>
              </c:numCache>
            </c:numRef>
          </c:val>
        </c:ser>
        <c:axId val="69952040"/>
        <c:axId val="69962872"/>
      </c:barChart>
      <c:catAx>
        <c:axId val="69952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9962872"/>
        <c:crosses val="autoZero"/>
        <c:auto val="1"/>
        <c:lblAlgn val="ctr"/>
        <c:lblOffset val="100"/>
      </c:catAx>
      <c:valAx>
        <c:axId val="6996287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9952040"/>
        <c:crosses val="autoZero"/>
        <c:crossBetween val="between"/>
        <c:majorUnit val="1.0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/>
              <a:t>Logical Progression </a:t>
            </a:r>
            <a:r>
              <a:rPr lang="en-US" sz="1800" b="1" i="0" baseline="0"/>
              <a:t>4 or5    </a:t>
            </a:r>
            <a:endParaRPr lang="en-US" sz="1800" b="1" i="0"/>
          </a:p>
        </c:rich>
      </c:tx>
      <c:layout>
        <c:manualLayout>
          <c:xMode val="edge"/>
          <c:yMode val="edge"/>
          <c:x val="0.306065595106397"/>
          <c:y val="0.00275102780294056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394054108621"/>
          <c:y val="0.164445144356955"/>
          <c:w val="0.784188370684434"/>
          <c:h val="0.604444444444444"/>
        </c:manualLayout>
      </c:layout>
      <c:lineChart>
        <c:grouping val="standard"/>
        <c:ser>
          <c:idx val="0"/>
          <c:order val="0"/>
          <c:tx>
            <c:strRef>
              <c:f>progression_Final!$B$56</c:f>
              <c:strCache>
                <c:ptCount val="1"/>
                <c:pt idx="0">
                  <c:v>Tier1</c:v>
                </c:pt>
              </c:strCache>
            </c:strRef>
          </c:tx>
          <c:spPr>
            <a:ln>
              <a:solidFill>
                <a:schemeClr val="accent6"/>
              </a:solidFill>
              <a:prstDash val="sysDot"/>
            </a:ln>
          </c:spPr>
          <c:marker>
            <c:symbol val="square"/>
            <c:size val="10"/>
            <c:spPr>
              <a:solidFill>
                <a:srgbClr val="C0504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'progression (2)'!$B$121</c:f>
                <c:numCache>
                  <c:formatCode>General</c:formatCode>
                  <c:ptCount val="1"/>
                  <c:pt idx="0">
                    <c:v>0.130188910980824</c:v>
                  </c:pt>
                </c:numCache>
              </c:numRef>
            </c:plus>
            <c:minus>
              <c:numRef>
                <c:f>'progression (2)'!$B$121</c:f>
                <c:numCache>
                  <c:formatCode>General</c:formatCode>
                  <c:ptCount val="1"/>
                  <c:pt idx="0">
                    <c:v>0.130188910980824</c:v>
                  </c:pt>
                </c:numCache>
              </c:numRef>
            </c:minus>
            <c:spPr>
              <a:ln w="25400">
                <a:solidFill>
                  <a:srgbClr val="969696"/>
                </a:solidFill>
                <a:prstDash val="solid"/>
              </a:ln>
            </c:spPr>
          </c:errBars>
          <c:cat>
            <c:strRef>
              <c:f>progression_Final!$C$55:$G$55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FN</c:v>
                </c:pt>
              </c:strCache>
            </c:strRef>
          </c:cat>
          <c:val>
            <c:numRef>
              <c:f>progression_Final!$C$56:$G$56</c:f>
              <c:numCache>
                <c:formatCode>0.00</c:formatCode>
                <c:ptCount val="5"/>
                <c:pt idx="0">
                  <c:v>0.613636363636364</c:v>
                </c:pt>
                <c:pt idx="1">
                  <c:v>0.886363636363636</c:v>
                </c:pt>
                <c:pt idx="2">
                  <c:v>0.727272727272727</c:v>
                </c:pt>
                <c:pt idx="3">
                  <c:v>0.409090909090909</c:v>
                </c:pt>
                <c:pt idx="4" formatCode="0.0%">
                  <c:v>0.772727272727273</c:v>
                </c:pt>
              </c:numCache>
            </c:numRef>
          </c:val>
        </c:ser>
        <c:ser>
          <c:idx val="4"/>
          <c:order val="1"/>
          <c:tx>
            <c:strRef>
              <c:f>progression_Final!$B$57</c:f>
              <c:strCache>
                <c:ptCount val="1"/>
                <c:pt idx="0">
                  <c:v>Tier2</c:v>
                </c:pt>
              </c:strCache>
            </c:strRef>
          </c:tx>
          <c:spPr>
            <a:ln>
              <a:solidFill>
                <a:srgbClr val="0000FF"/>
              </a:solidFill>
              <a:prstDash val="sysDash"/>
            </a:ln>
          </c:spPr>
          <c:marker>
            <c:symbol val="triangle"/>
            <c:size val="10"/>
            <c:spPr>
              <a:solidFill>
                <a:srgbClr val="2C05BB"/>
              </a:solidFill>
              <a:ln>
                <a:solidFill>
                  <a:srgbClr val="33CCCC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'progression (2)'!$B$122</c:f>
                <c:numCache>
                  <c:formatCode>General</c:formatCode>
                  <c:ptCount val="1"/>
                  <c:pt idx="0">
                    <c:v>0.129099444873581</c:v>
                  </c:pt>
                </c:numCache>
              </c:numRef>
            </c:plus>
            <c:minus>
              <c:numRef>
                <c:f>'progression (2)'!$B$122</c:f>
                <c:numCache>
                  <c:formatCode>General</c:formatCode>
                  <c:ptCount val="1"/>
                  <c:pt idx="0">
                    <c:v>0.129099444873581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progression_Final!$C$55:$G$55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FN</c:v>
                </c:pt>
              </c:strCache>
            </c:strRef>
          </c:cat>
          <c:val>
            <c:numRef>
              <c:f>progression_Final!$C$57:$G$57</c:f>
              <c:numCache>
                <c:formatCode>0.00</c:formatCode>
                <c:ptCount val="5"/>
                <c:pt idx="0">
                  <c:v>0.25</c:v>
                </c:pt>
                <c:pt idx="1">
                  <c:v>0.681818181818182</c:v>
                </c:pt>
                <c:pt idx="2">
                  <c:v>0.318181818181818</c:v>
                </c:pt>
                <c:pt idx="3">
                  <c:v>0.25</c:v>
                </c:pt>
                <c:pt idx="4" formatCode="0.0%">
                  <c:v>0.613636363636364</c:v>
                </c:pt>
              </c:numCache>
            </c:numRef>
          </c:val>
        </c:ser>
        <c:ser>
          <c:idx val="5"/>
          <c:order val="2"/>
          <c:tx>
            <c:strRef>
              <c:f>progression_Final!$B$58</c:f>
              <c:strCache>
                <c:ptCount val="1"/>
                <c:pt idx="0">
                  <c:v>Tier3</c:v>
                </c:pt>
              </c:strCache>
            </c:strRef>
          </c:tx>
          <c:spPr>
            <a:ln>
              <a:solidFill>
                <a:srgbClr val="008000"/>
              </a:solidFill>
              <a:prstDash val="dash"/>
            </a:ln>
          </c:spPr>
          <c:marker>
            <c:symbol val="diamond"/>
            <c:size val="10"/>
            <c:spPr>
              <a:solidFill>
                <a:srgbClr val="358B43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'progression (2)'!$B$123</c:f>
                <c:numCache>
                  <c:formatCode>General</c:formatCode>
                  <c:ptCount val="1"/>
                  <c:pt idx="0">
                    <c:v>0.129099444873581</c:v>
                  </c:pt>
                </c:numCache>
              </c:numRef>
            </c:plus>
            <c:minus>
              <c:numRef>
                <c:f>'progression (2)'!$B$123</c:f>
                <c:numCache>
                  <c:formatCode>General</c:formatCode>
                  <c:ptCount val="1"/>
                  <c:pt idx="0">
                    <c:v>0.129099444873581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ysDash"/>
              </a:ln>
            </c:spPr>
          </c:errBars>
          <c:cat>
            <c:strRef>
              <c:f>progression_Final!$C$55:$G$55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FN</c:v>
                </c:pt>
              </c:strCache>
            </c:strRef>
          </c:cat>
          <c:val>
            <c:numRef>
              <c:f>progression_Final!$C$58:$G$58</c:f>
              <c:numCache>
                <c:formatCode>0.00</c:formatCode>
                <c:ptCount val="5"/>
                <c:pt idx="0">
                  <c:v>0.0</c:v>
                </c:pt>
                <c:pt idx="1">
                  <c:v>0.755555555555555</c:v>
                </c:pt>
                <c:pt idx="2">
                  <c:v>0.355555555555556</c:v>
                </c:pt>
                <c:pt idx="3">
                  <c:v>0.155555555555556</c:v>
                </c:pt>
                <c:pt idx="4" formatCode="0.0%">
                  <c:v>0.4</c:v>
                </c:pt>
              </c:numCache>
            </c:numRef>
          </c:val>
        </c:ser>
        <c:marker val="1"/>
        <c:axId val="569057416"/>
        <c:axId val="569064152"/>
      </c:lineChart>
      <c:catAx>
        <c:axId val="569057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Quiz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9064152"/>
        <c:crosses val="autoZero"/>
        <c:auto val="1"/>
        <c:lblAlgn val="ctr"/>
        <c:lblOffset val="100"/>
        <c:tickLblSkip val="1"/>
        <c:tickMarkSkip val="1"/>
      </c:catAx>
      <c:valAx>
        <c:axId val="569064152"/>
        <c:scaling>
          <c:orientation val="minMax"/>
          <c:max val="1.0"/>
          <c:min val="0.0"/>
        </c:scaling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Fraction of students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90574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63954740678076"/>
          <c:y val="0.27250783917497"/>
          <c:w val="0.135032009100845"/>
          <c:h val="0.483756067587793"/>
        </c:manualLayout>
      </c:layout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6BC47-A9DF-D841-85A0-F106827EF6CB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C14F6-8A07-B843-95C9-049AA26DB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676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DH04 Tue 07/31, 9:00AM - 9:10AM by Qing Xu Type: Contributed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14F6-8A07-B843-95C9-049AA26DB8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MP: Sanity check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is not addressed in the coaches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14F6-8A07-B843-95C9-049AA26DB8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 34</a:t>
            </a:r>
          </a:p>
          <a:p>
            <a:r>
              <a:rPr lang="en-US" dirty="0" smtClean="0"/>
              <a:t>LC</a:t>
            </a:r>
            <a:r>
              <a:rPr lang="en-US" baseline="0" dirty="0" smtClean="0"/>
              <a:t> </a:t>
            </a:r>
            <a:r>
              <a:rPr lang="en-US" baseline="0" smtClean="0"/>
              <a:t>21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14F6-8A07-B843-95C9-049AA26DB8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</a:t>
            </a:r>
            <a:r>
              <a:rPr lang="en-US" baseline="0" dirty="0" smtClean="0"/>
              <a:t> problem: Kinematics , COM COE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14F6-8A07-B843-95C9-049AA26DB8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 replaced with 5, 3.7 +/- 0.19</a:t>
            </a:r>
          </a:p>
          <a:p>
            <a:r>
              <a:rPr lang="en-US" smtClean="0"/>
              <a:t>                                 4.4</a:t>
            </a:r>
            <a:r>
              <a:rPr lang="en-US" baseline="0" smtClean="0"/>
              <a:t> +/- 0.10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14F6-8A07-B843-95C9-049AA26DB8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14F6-8A07-B843-95C9-049AA26DB8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Percentile</a:t>
            </a:r>
            <a:r>
              <a:rPr lang="en-US" baseline="0" dirty="0" smtClean="0"/>
              <a:t> doesn’t make sense ? Look at </a:t>
            </a:r>
            <a:r>
              <a:rPr lang="en-US" baseline="0" smtClean="0"/>
              <a:t>the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C14F6-8A07-B843-95C9-049AA26DB8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B35EC9-C9F4-3348-85EF-E7E10731E571}" type="datetimeFigureOut">
              <a:rPr lang="en-US" smtClean="0"/>
              <a:pPr/>
              <a:t>1/2/13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A3ABC53-AE75-DD4D-A418-804038B8D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oups.physics.umn.edu/physed/research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01770"/>
            <a:ext cx="6400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Qing Xu</a:t>
            </a:r>
            <a:r>
              <a:rPr lang="en-US" baseline="30000" dirty="0" smtClean="0"/>
              <a:t>1</a:t>
            </a:r>
            <a:r>
              <a:rPr lang="en-US" dirty="0" smtClean="0"/>
              <a:t>, Leon Hsu</a:t>
            </a:r>
            <a:r>
              <a:rPr lang="en-US" baseline="30000" dirty="0" smtClean="0"/>
              <a:t>1 </a:t>
            </a:r>
            <a:r>
              <a:rPr lang="en-US" dirty="0" smtClean="0"/>
              <a:t>, Ken Heller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Bijaya</a:t>
            </a:r>
            <a:r>
              <a:rPr lang="en-US" dirty="0" smtClean="0"/>
              <a:t> Aryal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1. University of Minnesota– Twin Cities</a:t>
            </a:r>
          </a:p>
          <a:p>
            <a:r>
              <a:rPr lang="en-US" dirty="0" smtClean="0"/>
              <a:t>2. University of Minnesota– Rochester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coaches for problem-solving in introductory </a:t>
            </a:r>
            <a:r>
              <a:rPr lang="en-US" dirty="0" smtClean="0"/>
              <a:t>physics: Data Analysis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08768" y="5208163"/>
            <a:ext cx="6400800" cy="83857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defTabSz="91440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altLang="zh-CN" sz="2600" dirty="0" smtClean="0">
                <a:solidFill>
                  <a:schemeClr val="tx2"/>
                </a:solidFill>
              </a:rPr>
              <a:t>AAPT Summer 2012 Meeting</a:t>
            </a:r>
          </a:p>
          <a:p>
            <a:pPr algn="ctr" defTabSz="91440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altLang="zh-CN" sz="2600" dirty="0" smtClean="0">
                <a:solidFill>
                  <a:schemeClr val="tx2"/>
                </a:solidFill>
              </a:rPr>
              <a:t>Philadelphia, PA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247" y="954817"/>
            <a:ext cx="1102226" cy="1102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8300" y="2664982"/>
            <a:ext cx="22098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0700" y="2817382"/>
            <a:ext cx="2209800" cy="22098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rcRect l="-35000" r="-35000"/>
          <a:stretch>
            <a:fillRect/>
          </a:stretch>
        </p:blipFill>
        <p:spPr>
          <a:xfrm>
            <a:off x="213894" y="5486925"/>
            <a:ext cx="1664465" cy="979097"/>
          </a:xfrm>
          <a:prstGeom prst="rect">
            <a:avLst/>
          </a:prstGeom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49176" y="6268440"/>
            <a:ext cx="76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orbel" charset="0"/>
              </a:rPr>
              <a:t>Supported by NSF</a:t>
            </a:r>
            <a:r>
              <a:rPr lang="en-US" sz="1600" dirty="0" smtClean="0">
                <a:latin typeface="Corbel" charset="0"/>
              </a:rPr>
              <a:t> DUE </a:t>
            </a:r>
            <a:r>
              <a:rPr lang="en-US" sz="1600" dirty="0">
                <a:latin typeface="Corbel" charset="0"/>
              </a:rPr>
              <a:t>#0715615 and by the University of </a:t>
            </a:r>
            <a:r>
              <a:rPr lang="en-US" sz="1600" dirty="0" smtClean="0">
                <a:latin typeface="Corbel" charset="0"/>
              </a:rPr>
              <a:t>Minnesota—Twin Cities</a:t>
            </a:r>
            <a:endParaRPr lang="en-US" sz="1600" dirty="0"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Class Comparisons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Class Comparisons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84162"/>
            <a:ext cx="7772400" cy="1143000"/>
          </a:xfrm>
        </p:spPr>
        <p:txBody>
          <a:bodyPr/>
          <a:lstStyle/>
          <a:p>
            <a:r>
              <a:rPr lang="en-US" dirty="0" smtClean="0"/>
              <a:t>Between Class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87400"/>
            <a:ext cx="7772400" cy="4572000"/>
          </a:xfrm>
        </p:spPr>
        <p:txBody>
          <a:bodyPr/>
          <a:lstStyle/>
          <a:p>
            <a:r>
              <a:rPr lang="en-US" dirty="0" smtClean="0"/>
              <a:t>99 students – matched on FCI pre, Math pre, and CLASS pre scores.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1156817"/>
              </p:ext>
            </p:extLst>
          </p:nvPr>
        </p:nvGraphicFramePr>
        <p:xfrm>
          <a:off x="550446" y="1714500"/>
          <a:ext cx="7717253" cy="49098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65482"/>
                <a:gridCol w="1246701"/>
                <a:gridCol w="838302"/>
                <a:gridCol w="789132"/>
                <a:gridCol w="919409"/>
                <a:gridCol w="919409"/>
                <a:gridCol w="919409"/>
                <a:gridCol w="919409"/>
              </a:tblGrid>
              <a:tr h="73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FCI pre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FCI post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Math pre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</a:p>
                    <a:p>
                      <a:r>
                        <a:rPr lang="en-US" dirty="0" smtClean="0"/>
                        <a:t>post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CLASS</a:t>
                      </a:r>
                      <a:r>
                        <a:rPr lang="en-US" baseline="0" dirty="0" smtClean="0"/>
                        <a:t> pre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</a:p>
                    <a:p>
                      <a:r>
                        <a:rPr lang="en-US" dirty="0" smtClean="0"/>
                        <a:t>post</a:t>
                      </a:r>
                      <a:endParaRPr lang="en-US" dirty="0"/>
                    </a:p>
                  </a:txBody>
                  <a:tcPr/>
                </a:tc>
              </a:tr>
              <a:tr h="66871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99 matched students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Coach</a:t>
                      </a:r>
                      <a:r>
                        <a:rPr lang="en-US" baseline="0" dirty="0" smtClean="0"/>
                        <a:t> class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81.2%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61.2%</a:t>
                      </a:r>
                      <a:endParaRPr lang="en-US" dirty="0"/>
                    </a:p>
                  </a:txBody>
                  <a:tcPr/>
                </a:tc>
              </a:tr>
              <a:tr h="8603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Comparison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57.9%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75.2%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56.2%</a:t>
                      </a:r>
                      <a:endParaRPr lang="en-US" dirty="0"/>
                    </a:p>
                  </a:txBody>
                  <a:tcPr/>
                </a:tc>
              </a:tr>
              <a:tr h="6607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 of </a:t>
                      </a:r>
                    </a:p>
                    <a:p>
                      <a:r>
                        <a:rPr lang="en-US" baseline="0" dirty="0" smtClean="0"/>
                        <a:t> T-Test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&lt;0.01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</a:tr>
              <a:tr h="66070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entire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Coach</a:t>
                      </a:r>
                      <a:r>
                        <a:rPr lang="en-US" baseline="0" dirty="0" smtClean="0"/>
                        <a:t> class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78.4%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64.3%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60.0%</a:t>
                      </a:r>
                      <a:endParaRPr lang="en-US" dirty="0"/>
                    </a:p>
                  </a:txBody>
                  <a:tcPr/>
                </a:tc>
              </a:tr>
              <a:tr h="660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Comparison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75.7%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62.6%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54.2%</a:t>
                      </a:r>
                      <a:endParaRPr lang="en-US" dirty="0"/>
                    </a:p>
                  </a:txBody>
                  <a:tcPr/>
                </a:tc>
              </a:tr>
              <a:tr h="660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 of </a:t>
                      </a:r>
                    </a:p>
                    <a:p>
                      <a:r>
                        <a:rPr lang="en-US" baseline="0" dirty="0" smtClean="0"/>
                        <a:t> T-Test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 Class Comparisons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55562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033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charset="0"/>
              </a:rPr>
              <a:t>The computer coaches were used on top of the cooperative group problem solving pedagogy, and combined use of individually effective pedagogies may not show a cumulative gain.</a:t>
            </a:r>
            <a:r>
              <a:rPr lang="en-US" sz="2800" baseline="30000" dirty="0" smtClean="0">
                <a:latin typeface="Times New Roman" charset="0"/>
              </a:rPr>
              <a:t>2</a:t>
            </a:r>
            <a:r>
              <a:rPr lang="en-US" sz="2800" dirty="0" smtClean="0">
                <a:latin typeface="Times New Roman" charset="0"/>
              </a:rPr>
              <a:t> </a:t>
            </a:r>
          </a:p>
          <a:p>
            <a:r>
              <a:rPr lang="en-US" sz="2800" dirty="0" smtClean="0">
                <a:latin typeface="Times New Roman" charset="0"/>
              </a:rPr>
              <a:t>A</a:t>
            </a:r>
            <a:r>
              <a:rPr lang="en-US" sz="2000" dirty="0" smtClean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long enough timescale may be needed for any effects of the devolvement of problem solving.</a:t>
            </a:r>
            <a:r>
              <a:rPr lang="en-US" sz="2800" baseline="30000" dirty="0" smtClean="0">
                <a:latin typeface="Times New Roman" charset="0"/>
              </a:rPr>
              <a:t>3</a:t>
            </a:r>
            <a:r>
              <a:rPr lang="en-US" sz="2800" dirty="0" smtClean="0">
                <a:latin typeface="Times New Roman" charset="0"/>
              </a:rPr>
              <a:t> </a:t>
            </a:r>
          </a:p>
          <a:p>
            <a:endParaRPr lang="en-US" sz="2800" dirty="0" smtClean="0">
              <a:latin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" y="3829050"/>
            <a:ext cx="3936072" cy="2162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94" y="6136804"/>
            <a:ext cx="5733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2624098">
              <a:defRPr/>
            </a:pPr>
            <a:r>
              <a:rPr lang="en-US" sz="1400" dirty="0" smtClean="0"/>
              <a:t>2. K. Cummings, J. Marx, R. Thornton and D. </a:t>
            </a:r>
            <a:r>
              <a:rPr lang="en-US" sz="1400" dirty="0" err="1" smtClean="0"/>
              <a:t>Kuhl</a:t>
            </a:r>
            <a:r>
              <a:rPr lang="en-US" sz="1400" dirty="0" smtClean="0"/>
              <a:t>, Am. J. Phys. 67, S38-S44 (1999).</a:t>
            </a:r>
          </a:p>
          <a:p>
            <a:pPr marL="514350" indent="-514350" defTabSz="2624098">
              <a:defRPr/>
            </a:pPr>
            <a:r>
              <a:rPr lang="en-US" sz="1400" dirty="0" smtClean="0"/>
              <a:t>3. P. Heller, R. Keith, and S. Anderson, Am. J. Phys 60, 627-636 (1992).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052896" y="3829050"/>
          <a:ext cx="4926004" cy="230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PST2A39 &amp; PST2A40   Houston Hall, 6 – 7:30 p.m. tonight</a:t>
            </a:r>
          </a:p>
          <a:p>
            <a:r>
              <a:rPr lang="en-US" sz="4000" dirty="0" smtClean="0">
                <a:hlinkClick r:id="rId2"/>
              </a:rPr>
              <a:t> http://groups.physics.umn.edu/physed</a:t>
            </a: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Thanks!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exam scores (25 points/problem)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34698" y="1143000"/>
          <a:ext cx="6802036" cy="457545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56178"/>
                <a:gridCol w="1056178"/>
                <a:gridCol w="937936"/>
                <a:gridCol w="937936"/>
                <a:gridCol w="937936"/>
                <a:gridCol w="937936"/>
                <a:gridCol w="937936"/>
              </a:tblGrid>
              <a:tr h="491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Final 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Final P3</a:t>
                      </a:r>
                      <a:endParaRPr lang="en-US" dirty="0"/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P4</a:t>
                      </a:r>
                      <a:endParaRPr lang="en-US" dirty="0"/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P5</a:t>
                      </a:r>
                      <a:endParaRPr lang="en-US" dirty="0"/>
                    </a:p>
                  </a:txBody>
                  <a:tcPr/>
                </a:tc>
              </a:tr>
              <a:tr h="912851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Treatment_Prof.A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17.6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11.8</a:t>
                      </a:r>
                      <a:endParaRPr lang="en-US" dirty="0"/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/>
                </a:tc>
              </a:tr>
              <a:tr h="7021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Control_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Prof.B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12.7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14.1</a:t>
                      </a:r>
                      <a:endParaRPr lang="en-US" dirty="0"/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16.2</a:t>
                      </a:r>
                      <a:endParaRPr lang="en-US" dirty="0"/>
                    </a:p>
                  </a:txBody>
                  <a:tcPr/>
                </a:tc>
              </a:tr>
              <a:tr h="7021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 of </a:t>
                      </a:r>
                      <a:r>
                        <a:rPr lang="en-US" baseline="0" dirty="0" smtClean="0"/>
                        <a:t> T-Test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&lt;0.01</a:t>
                      </a:r>
                    </a:p>
                    <a:p>
                      <a:endParaRPr kumimoji="0" 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&lt;0.01</a:t>
                      </a:r>
                      <a:endParaRPr lang="en-US" dirty="0"/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&lt;0.01</a:t>
                      </a:r>
                      <a:endParaRPr lang="en-US" dirty="0"/>
                    </a:p>
                  </a:txBody>
                  <a:tcPr>
                    <a:solidFill>
                      <a:srgbClr val="87B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</a:tr>
              <a:tr h="70219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Percentile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Treatment_Prof.A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</a:tr>
              <a:tr h="7021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Control_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Prof.B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36538"/>
            <a:ext cx="6635750" cy="6207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600" y="266701"/>
            <a:ext cx="4381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UD: 3    </a:t>
            </a:r>
            <a:r>
              <a:rPr lang="en-US" dirty="0" smtClean="0"/>
              <a:t>Missing </a:t>
            </a:r>
            <a:r>
              <a:rPr lang="en-US" dirty="0" err="1" smtClean="0"/>
              <a:t>Vtrack</a:t>
            </a:r>
            <a:r>
              <a:rPr lang="en-US" dirty="0" smtClean="0"/>
              <a:t>;  </a:t>
            </a:r>
            <a:r>
              <a:rPr lang="en-US" dirty="0" err="1" smtClean="0"/>
              <a:t>Vtrain</a:t>
            </a:r>
            <a:r>
              <a:rPr lang="en-US" dirty="0" smtClean="0"/>
              <a:t> relative velocity;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PA: 5     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SAP:3   </a:t>
            </a:r>
            <a:r>
              <a:rPr lang="en-US" dirty="0" smtClean="0"/>
              <a:t>application of  </a:t>
            </a:r>
            <a:r>
              <a:rPr lang="en-US" dirty="0" err="1" smtClean="0"/>
              <a:t>I(train</a:t>
            </a:r>
            <a:r>
              <a:rPr lang="en-US" dirty="0" smtClean="0"/>
              <a:t>); relative velocity;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LP:  5  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MP: 4  </a:t>
            </a:r>
            <a:r>
              <a:rPr lang="en-US" dirty="0" smtClean="0"/>
              <a:t>wrong numerical calculation;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74638"/>
            <a:ext cx="85725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Comparison #1:  Two groups of students within the coach class.</a:t>
            </a:r>
          </a:p>
          <a:p>
            <a:pPr>
              <a:buNone/>
            </a:pPr>
            <a:r>
              <a:rPr lang="en-US" dirty="0" smtClean="0"/>
              <a:t>Controls for class environment but sensitive to contamination.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Comparison #2:  Coach class and the comparison class.</a:t>
            </a:r>
          </a:p>
          <a:p>
            <a:pPr>
              <a:buNone/>
            </a:pPr>
            <a:r>
              <a:rPr lang="en-US" dirty="0" smtClean="0"/>
              <a:t>The contamination problem is much smaller, but it introduces more variables.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Rubric 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3900" y="1417638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Useful Description (UD)</a:t>
            </a:r>
          </a:p>
          <a:p>
            <a:r>
              <a:rPr lang="en-US" dirty="0" smtClean="0"/>
              <a:t>Physics Approach   (PA)</a:t>
            </a:r>
          </a:p>
          <a:p>
            <a:r>
              <a:rPr lang="en-US" dirty="0" smtClean="0"/>
              <a:t>Specific Application of Physics  (SAP)</a:t>
            </a:r>
          </a:p>
          <a:p>
            <a:r>
              <a:rPr lang="en-US" dirty="0" smtClean="0"/>
              <a:t>Logical Progression  (LP)</a:t>
            </a:r>
          </a:p>
          <a:p>
            <a:r>
              <a:rPr lang="en-US" dirty="0" smtClean="0"/>
              <a:t>Mathematical Procedure  (MP)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94" y="5728028"/>
            <a:ext cx="862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2624098">
              <a:buAutoNum type="arabicPeriod"/>
              <a:defRPr/>
            </a:pPr>
            <a:r>
              <a:rPr lang="en-US" sz="1400" dirty="0" smtClean="0"/>
              <a:t>J. Docktor, Ph.D. Thesis, University of Minnesota, Twin Cities, 2009; </a:t>
            </a:r>
          </a:p>
          <a:p>
            <a:pPr marL="514350" indent="-514350" defTabSz="2624098">
              <a:defRPr/>
            </a:pPr>
            <a:r>
              <a:rPr lang="en-US" sz="1400" dirty="0" smtClean="0"/>
              <a:t>             Docktor &amp; Heller, AIP Conference Proceedings 1179, 2009, pp. 133-136.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97124"/>
            <a:ext cx="6559550" cy="6646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2900" y="3683000"/>
            <a:ext cx="24511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UD: 5</a:t>
            </a: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PA: 5     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SAP: 4  </a:t>
            </a:r>
            <a:r>
              <a:rPr lang="en-US" dirty="0" smtClean="0"/>
              <a:t>relative velocity;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LP:  5   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MP: 5</a:t>
            </a:r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You are helping to design a display at a toy store and decide to build a suspended track on which a toy train will run. The track will be a horizontal circle hung from three thin wires attached to a pivot on the ceiling so that it can rotate freely. The train is started from rest and accelerates without slipping to a final speed of 1.0 </a:t>
            </a:r>
            <a:r>
              <a:rPr lang="en-US" sz="2400" dirty="0" err="1" smtClean="0"/>
              <a:t>m/s</a:t>
            </a:r>
            <a:r>
              <a:rPr lang="en-US" sz="2400" dirty="0" smtClean="0"/>
              <a:t> relative to the track. Because the store owner is worried about the possibility of an accident where the train jumps off the track and falls on a customer, you are asked to find its final speed relative to the floor. The mass of the train is 400 </a:t>
            </a:r>
            <a:r>
              <a:rPr lang="en-US" sz="2400" dirty="0" err="1" smtClean="0"/>
              <a:t>g</a:t>
            </a:r>
            <a:r>
              <a:rPr lang="en-US" sz="2400" dirty="0" smtClean="0"/>
              <a:t> and the mass of the track is 2 kg. The radius of the circular track is 1.5 </a:t>
            </a:r>
            <a:r>
              <a:rPr lang="en-US" sz="2400" dirty="0" err="1" smtClean="0"/>
              <a:t>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34" y="3695192"/>
            <a:ext cx="6740866" cy="271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 Inter rater reliability: Raters trained by first scoring a common set of 10 student solutions,  comparing and discussing their ratings, then repeating the process until their agreement was at least 90% before discussion. </a:t>
            </a:r>
          </a:p>
          <a:p>
            <a:endParaRPr lang="en-US" sz="2400" dirty="0" smtClean="0"/>
          </a:p>
          <a:p>
            <a:pPr algn="ctr">
              <a:spcBef>
                <a:spcPct val="50000"/>
              </a:spcBef>
              <a:tabLst>
                <a:tab pos="476250" algn="l"/>
              </a:tabLst>
            </a:pPr>
            <a:r>
              <a:rPr lang="en-US" sz="2400" dirty="0" smtClean="0"/>
              <a:t>159 students with a complete set of data were used in the analysis.</a:t>
            </a:r>
          </a:p>
          <a:p>
            <a:r>
              <a:rPr lang="en-US" sz="2400" dirty="0" smtClean="0"/>
              <a:t>4 quiz problems and 2 final exam problems (kinematics, COE/COM)</a:t>
            </a:r>
          </a:p>
          <a:p>
            <a:r>
              <a:rPr lang="en-US" sz="2400" dirty="0" smtClean="0"/>
              <a:t>A matched set of 24 students from the Frequent Completer (</a:t>
            </a:r>
            <a:r>
              <a:rPr lang="en-US" sz="2400" dirty="0" err="1" smtClean="0"/>
              <a:t>FC)and</a:t>
            </a:r>
            <a:r>
              <a:rPr lang="en-US" sz="2400" dirty="0" smtClean="0"/>
              <a:t> Less frequent Completer (LC) group.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Class Comparisons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Class Comparisons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Class Comparisons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6291</TotalTime>
  <Words>929</Words>
  <Application>Microsoft Macintosh PowerPoint</Application>
  <PresentationFormat>On-screen Show (4:3)</PresentationFormat>
  <Paragraphs>189</Paragraphs>
  <Slides>17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Internet coaches for problem-solving in introductory physics: Data Analysis</vt:lpstr>
      <vt:lpstr>Comparisons</vt:lpstr>
      <vt:lpstr>Problem Solving Rubric 1</vt:lpstr>
      <vt:lpstr>Slide 4</vt:lpstr>
      <vt:lpstr>Slide 5</vt:lpstr>
      <vt:lpstr>Data analysis</vt:lpstr>
      <vt:lpstr>Within Class Comparisons</vt:lpstr>
      <vt:lpstr>Within Class Comparisons</vt:lpstr>
      <vt:lpstr>Within Class Comparisons</vt:lpstr>
      <vt:lpstr>Within Class Comparisons</vt:lpstr>
      <vt:lpstr>Within Class Comparisons</vt:lpstr>
      <vt:lpstr>Between Class Comparison</vt:lpstr>
      <vt:lpstr>Between Class Comparisons</vt:lpstr>
      <vt:lpstr>Summary</vt:lpstr>
      <vt:lpstr>Poster Session</vt:lpstr>
      <vt:lpstr>Final exam scores (25 points/problem)</vt:lpstr>
      <vt:lpstr>Slide 17</vt:lpstr>
    </vt:vector>
  </TitlesOfParts>
  <Company>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coaches for problem-solving in introductory physics: data analysis</dc:title>
  <dc:creator>Qing Xu</dc:creator>
  <cp:lastModifiedBy>Qing Xu</cp:lastModifiedBy>
  <cp:revision>235</cp:revision>
  <cp:lastPrinted>2012-04-23T20:38:12Z</cp:lastPrinted>
  <dcterms:created xsi:type="dcterms:W3CDTF">2013-01-02T23:42:54Z</dcterms:created>
  <dcterms:modified xsi:type="dcterms:W3CDTF">2013-01-03T00:38:56Z</dcterms:modified>
</cp:coreProperties>
</file>